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7" r:id="rId13"/>
    <p:sldId id="268" r:id="rId14"/>
    <p:sldId id="280" r:id="rId15"/>
    <p:sldId id="281" r:id="rId16"/>
    <p:sldId id="282" r:id="rId17"/>
    <p:sldId id="279" r:id="rId18"/>
    <p:sldId id="283" r:id="rId19"/>
    <p:sldId id="284" r:id="rId20"/>
    <p:sldId id="269" r:id="rId21"/>
    <p:sldId id="285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Perpetu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ECA"/>
          </a:solidFill>
        </a:fill>
      </a:tcStyle>
    </a:wholeTbl>
    <a:band2H>
      <a:tcTxStyle/>
      <a:tcStyle>
        <a:tcBdr/>
        <a:fill>
          <a:solidFill>
            <a:srgbClr val="F7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AD3"/>
          </a:solidFill>
        </a:fill>
      </a:tcStyle>
    </a:wholeTbl>
    <a:band2H>
      <a:tcTxStyle/>
      <a:tcStyle>
        <a:tcBdr/>
        <a:fill>
          <a:solidFill>
            <a:srgbClr val="F0ED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1D1"/>
          </a:solidFill>
        </a:fill>
      </a:tcStyle>
    </a:wholeTbl>
    <a:band2H>
      <a:tcTxStyle/>
      <a:tcStyle>
        <a:tcBdr/>
        <a:fill>
          <a:solidFill>
            <a:srgbClr val="ED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1"/>
    <p:restoredTop sz="94704"/>
  </p:normalViewPr>
  <p:slideViewPr>
    <p:cSldViewPr snapToGrid="0" snapToObjects="1">
      <p:cViewPr varScale="1">
        <p:scale>
          <a:sx n="135" d="100"/>
          <a:sy n="135" d="100"/>
        </p:scale>
        <p:origin x="9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Perpetua"/>
      </a:defRPr>
    </a:lvl1pPr>
    <a:lvl2pPr indent="228600" latinLnBrk="0">
      <a:defRPr sz="1200">
        <a:latin typeface="+mn-lt"/>
        <a:ea typeface="+mn-ea"/>
        <a:cs typeface="+mn-cs"/>
        <a:sym typeface="Perpetua"/>
      </a:defRPr>
    </a:lvl2pPr>
    <a:lvl3pPr indent="457200" latinLnBrk="0">
      <a:defRPr sz="1200">
        <a:latin typeface="+mn-lt"/>
        <a:ea typeface="+mn-ea"/>
        <a:cs typeface="+mn-cs"/>
        <a:sym typeface="Perpetua"/>
      </a:defRPr>
    </a:lvl3pPr>
    <a:lvl4pPr indent="685800" latinLnBrk="0">
      <a:defRPr sz="1200">
        <a:latin typeface="+mn-lt"/>
        <a:ea typeface="+mn-ea"/>
        <a:cs typeface="+mn-cs"/>
        <a:sym typeface="Perpetua"/>
      </a:defRPr>
    </a:lvl4pPr>
    <a:lvl5pPr indent="914400" latinLnBrk="0">
      <a:defRPr sz="1200">
        <a:latin typeface="+mn-lt"/>
        <a:ea typeface="+mn-ea"/>
        <a:cs typeface="+mn-cs"/>
        <a:sym typeface="Perpetua"/>
      </a:defRPr>
    </a:lvl5pPr>
    <a:lvl6pPr indent="1143000" latinLnBrk="0">
      <a:defRPr sz="1200">
        <a:latin typeface="+mn-lt"/>
        <a:ea typeface="+mn-ea"/>
        <a:cs typeface="+mn-cs"/>
        <a:sym typeface="Perpetua"/>
      </a:defRPr>
    </a:lvl6pPr>
    <a:lvl7pPr indent="1371600" latinLnBrk="0">
      <a:defRPr sz="1200">
        <a:latin typeface="+mn-lt"/>
        <a:ea typeface="+mn-ea"/>
        <a:cs typeface="+mn-cs"/>
        <a:sym typeface="Perpetua"/>
      </a:defRPr>
    </a:lvl7pPr>
    <a:lvl8pPr indent="1600200" latinLnBrk="0">
      <a:defRPr sz="1200">
        <a:latin typeface="+mn-lt"/>
        <a:ea typeface="+mn-ea"/>
        <a:cs typeface="+mn-cs"/>
        <a:sym typeface="Perpetua"/>
      </a:defRPr>
    </a:lvl8pPr>
    <a:lvl9pPr indent="1828800" latinLnBrk="0">
      <a:defRPr sz="1200">
        <a:latin typeface="+mn-lt"/>
        <a:ea typeface="+mn-ea"/>
        <a:cs typeface="+mn-cs"/>
        <a:sym typeface="Perpetu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Rounded Rectangle 12"/>
          <p:cNvSpPr/>
          <p:nvPr/>
        </p:nvSpPr>
        <p:spPr>
          <a:xfrm>
            <a:off x="65313" y="69755"/>
            <a:ext cx="9013373" cy="6692201"/>
          </a:xfrm>
          <a:prstGeom prst="roundRect">
            <a:avLst>
              <a:gd name="adj" fmla="val 4929"/>
            </a:avLst>
          </a:prstGeom>
          <a:blipFill>
            <a:blip r:embed="rId2"/>
          </a:blipFill>
          <a:ln w="6350" cap="sq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solidFill>
                  <a:srgbClr val="696464"/>
                </a:solidFill>
              </a:defRPr>
            </a:lvl1pPr>
            <a:lvl2pPr marL="0" indent="457200" algn="ctr">
              <a:buClrTx/>
              <a:buSzTx/>
              <a:buNone/>
              <a:defRPr>
                <a:solidFill>
                  <a:srgbClr val="696464"/>
                </a:solidFill>
              </a:defRPr>
            </a:lvl2pPr>
            <a:lvl3pPr marL="0" indent="914400" algn="ctr">
              <a:buClrTx/>
              <a:buSzTx/>
              <a:buNone/>
              <a:defRPr>
                <a:solidFill>
                  <a:srgbClr val="696464"/>
                </a:solidFill>
              </a:defRPr>
            </a:lvl3pPr>
            <a:lvl4pPr marL="0" indent="1371600" algn="ctr">
              <a:buClrTx/>
              <a:buSzTx/>
              <a:buNone/>
              <a:defRPr>
                <a:solidFill>
                  <a:srgbClr val="696464"/>
                </a:solidFill>
              </a:defRPr>
            </a:lvl4pPr>
            <a:lvl5pPr marL="0" indent="1828800" algn="ctr">
              <a:buClrTx/>
              <a:buSzTx/>
              <a:buNone/>
              <a:defRPr>
                <a:solidFill>
                  <a:srgbClr val="69646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Rectangle 6"/>
          <p:cNvSpPr/>
          <p:nvPr/>
        </p:nvSpPr>
        <p:spPr>
          <a:xfrm>
            <a:off x="62931" y="1449303"/>
            <a:ext cx="9021537" cy="15273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Rectangle 9"/>
          <p:cNvSpPr/>
          <p:nvPr/>
        </p:nvSpPr>
        <p:spPr>
          <a:xfrm>
            <a:off x="62931" y="1396719"/>
            <a:ext cx="9021537" cy="120580"/>
          </a:xfrm>
          <a:prstGeom prst="rect">
            <a:avLst/>
          </a:prstGeom>
          <a:solidFill>
            <a:srgbClr val="E6AF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10"/>
          <p:cNvSpPr/>
          <p:nvPr/>
        </p:nvSpPr>
        <p:spPr>
          <a:xfrm>
            <a:off x="62931" y="2976648"/>
            <a:ext cx="9021537" cy="11053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457200" y="1505929"/>
            <a:ext cx="8229600" cy="147002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ounded Rectangle 9"/>
          <p:cNvSpPr/>
          <p:nvPr/>
        </p:nvSpPr>
        <p:spPr>
          <a:xfrm>
            <a:off x="65313" y="69755"/>
            <a:ext cx="9013373" cy="6692201"/>
          </a:xfrm>
          <a:prstGeom prst="roundRect">
            <a:avLst>
              <a:gd name="adj" fmla="val 4929"/>
            </a:avLst>
          </a:prstGeom>
          <a:blipFill>
            <a:blip r:embed="rId2"/>
          </a:blipFill>
          <a:ln w="6350" cap="sq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722312" y="952500"/>
            <a:ext cx="7772401" cy="13620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547938"/>
            <a:ext cx="7772401" cy="133826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88888"/>
                </a:solidFill>
              </a:defRPr>
            </a:lvl1pPr>
            <a:lvl2pPr marL="0" indent="320040">
              <a:buClrTx/>
              <a:buSzTx/>
              <a:buNone/>
              <a:defRPr sz="2400">
                <a:solidFill>
                  <a:srgbClr val="888888"/>
                </a:solidFill>
              </a:defRPr>
            </a:lvl2pPr>
            <a:lvl3pPr marL="0" indent="594360">
              <a:buClrTx/>
              <a:buSzTx/>
              <a:buNone/>
              <a:defRPr sz="2400">
                <a:solidFill>
                  <a:srgbClr val="888888"/>
                </a:solidFill>
              </a:defRPr>
            </a:lvl3pPr>
            <a:lvl4pPr marL="0" indent="868680">
              <a:buClrTx/>
              <a:buSzTx/>
              <a:buNone/>
              <a:defRPr sz="2400">
                <a:solidFill>
                  <a:srgbClr val="888888"/>
                </a:solidFill>
              </a:defRPr>
            </a:lvl4pPr>
            <a:lvl5pPr marL="0" indent="1143000">
              <a:buClrTx/>
              <a:buSz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Rectangle 6"/>
          <p:cNvSpPr/>
          <p:nvPr/>
        </p:nvSpPr>
        <p:spPr>
          <a:xfrm flipV="1">
            <a:off x="69412" y="2376829"/>
            <a:ext cx="9013515" cy="914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Rectangle 7"/>
          <p:cNvSpPr/>
          <p:nvPr/>
        </p:nvSpPr>
        <p:spPr>
          <a:xfrm>
            <a:off x="69146" y="2341474"/>
            <a:ext cx="9013781" cy="45720"/>
          </a:xfrm>
          <a:prstGeom prst="rect">
            <a:avLst/>
          </a:prstGeom>
          <a:solidFill>
            <a:srgbClr val="E6AF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Rectangle 8"/>
          <p:cNvSpPr/>
          <p:nvPr/>
        </p:nvSpPr>
        <p:spPr>
          <a:xfrm>
            <a:off x="68305" y="2468879"/>
            <a:ext cx="9014623" cy="4572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6304" y="6338265"/>
            <a:ext cx="457201" cy="198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14400" y="1447800"/>
            <a:ext cx="3749041" cy="45720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0" indent="32004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0" indent="59436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0" indent="86868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0" indent="114300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 b="1">
                <a:solidFill>
                  <a:schemeClr val="accent1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Rounded Rectangle 8"/>
          <p:cNvSpPr/>
          <p:nvPr/>
        </p:nvSpPr>
        <p:spPr>
          <a:xfrm>
            <a:off x="64007" y="69755"/>
            <a:ext cx="9013374" cy="6693408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350" cap="sq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/>
            </a:lvl1pPr>
            <a:lvl2pPr marL="0" indent="320040">
              <a:buClrTx/>
              <a:buSzTx/>
              <a:buNone/>
              <a:defRPr sz="1800"/>
            </a:lvl2pPr>
            <a:lvl3pPr marL="0" indent="594360">
              <a:buClrTx/>
              <a:buSzTx/>
              <a:buNone/>
              <a:defRPr sz="1800"/>
            </a:lvl3pPr>
            <a:lvl4pPr marL="0" indent="868680">
              <a:buClrTx/>
              <a:buSzTx/>
              <a:buNone/>
              <a:defRPr sz="1800"/>
            </a:lvl4pPr>
            <a:lvl5pPr marL="0" indent="1143000">
              <a:buClrTx/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5445824"/>
            <a:ext cx="7315200" cy="6858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600"/>
            </a:lvl1pPr>
            <a:lvl2pPr marL="624840" indent="-304800">
              <a:buClrTx/>
              <a:defRPr sz="1600"/>
            </a:lvl2pPr>
            <a:lvl3pPr marL="960120" indent="-365760">
              <a:buClrTx/>
              <a:defRPr sz="1600"/>
            </a:lvl3pPr>
            <a:lvl4pPr marL="1275080" indent="-406400">
              <a:buClrTx/>
              <a:defRPr sz="1600"/>
            </a:lvl4pPr>
            <a:lvl5pPr marL="1549400" indent="-406400">
              <a:buClr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Rectangle 10"/>
          <p:cNvSpPr/>
          <p:nvPr/>
        </p:nvSpPr>
        <p:spPr>
          <a:xfrm flipV="1">
            <a:off x="68306" y="4683554"/>
            <a:ext cx="9006842" cy="914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Rectangle 11"/>
          <p:cNvSpPr/>
          <p:nvPr/>
        </p:nvSpPr>
        <p:spPr>
          <a:xfrm>
            <a:off x="68508" y="4650473"/>
            <a:ext cx="9006639" cy="45720"/>
          </a:xfrm>
          <a:prstGeom prst="rect">
            <a:avLst/>
          </a:prstGeom>
          <a:solidFill>
            <a:srgbClr val="E6AF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Rectangle 12"/>
          <p:cNvSpPr/>
          <p:nvPr/>
        </p:nvSpPr>
        <p:spPr>
          <a:xfrm>
            <a:off x="68509" y="4773224"/>
            <a:ext cx="9006639" cy="488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Picture Placeholder 2"/>
          <p:cNvSpPr>
            <a:spLocks noGrp="1"/>
          </p:cNvSpPr>
          <p:nvPr>
            <p:ph type="pic" idx="13"/>
          </p:nvPr>
        </p:nvSpPr>
        <p:spPr>
          <a:xfrm>
            <a:off x="68307" y="66675"/>
            <a:ext cx="9001875" cy="4581525"/>
          </a:xfrm>
          <a:prstGeom prst="rect">
            <a:avLst/>
          </a:prstGeom>
          <a:ln w="6350">
            <a:solidFill>
              <a:srgbClr val="000000"/>
            </a:solidFill>
            <a:round/>
          </a:ln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6304" y="6338265"/>
            <a:ext cx="457201" cy="198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ounded Rectangle 7"/>
          <p:cNvSpPr/>
          <p:nvPr/>
        </p:nvSpPr>
        <p:spPr>
          <a:xfrm>
            <a:off x="64007" y="69755"/>
            <a:ext cx="9013374" cy="6693408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350" cap="sq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6304" y="6339789"/>
            <a:ext cx="457201" cy="1982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696464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Tx/>
        <a:buChar char="●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1pPr>
      <a:lvl2pPr marL="567690" marR="0" indent="-2476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Tx/>
        <a:buChar char="●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2pPr>
      <a:lvl3pPr marL="891540" marR="0" indent="-29718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Tx/>
        <a:buChar char="●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3pPr>
      <a:lvl4pPr marL="1165860" marR="0" indent="-29718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0000"/>
        <a:buFontTx/>
        <a:buChar char="●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4pPr>
      <a:lvl5pPr marL="1440180" marR="0" indent="-29718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o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5pPr>
      <a:lvl6pPr marL="1747520" marR="0" indent="-330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6pPr>
      <a:lvl7pPr marL="2021839" marR="0" indent="-330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7pPr>
      <a:lvl8pPr marL="2296160" marR="0" indent="-330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8pPr>
      <a:lvl9pPr marL="2570479" marR="0" indent="-330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Perpetu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ubtitle 2"/>
          <p:cNvSpPr txBox="1">
            <a:spLocks noGrp="1"/>
          </p:cNvSpPr>
          <p:nvPr>
            <p:ph type="subTitle" sz="quarter" idx="1"/>
          </p:nvPr>
        </p:nvSpPr>
        <p:spPr>
          <a:xfrm rot="21590636">
            <a:off x="1296626" y="4893861"/>
            <a:ext cx="6550748" cy="1146502"/>
          </a:xfrm>
          <a:prstGeom prst="rect">
            <a:avLst/>
          </a:prstGeom>
        </p:spPr>
        <p:txBody>
          <a:bodyPr/>
          <a:lstStyle/>
          <a:p>
            <a:pPr defTabSz="566927">
              <a:spcBef>
                <a:spcPts val="300"/>
              </a:spcBef>
              <a:defRPr sz="1612"/>
            </a:pPr>
            <a:r>
              <a:rPr dirty="0"/>
              <a:t>P Aishwarya Naidu (1BM16IS062)</a:t>
            </a:r>
          </a:p>
          <a:p>
            <a:pPr defTabSz="566927">
              <a:spcBef>
                <a:spcPts val="300"/>
              </a:spcBef>
              <a:defRPr sz="1612"/>
            </a:pPr>
            <a:r>
              <a:rPr dirty="0"/>
              <a:t>Pooja Chadha (1BM16IS064)</a:t>
            </a:r>
          </a:p>
          <a:p>
            <a:pPr defTabSz="566927">
              <a:spcBef>
                <a:spcPts val="300"/>
              </a:spcBef>
              <a:defRPr sz="1612"/>
            </a:pPr>
            <a:r>
              <a:rPr dirty="0"/>
              <a:t>Satvik Vats (1BM16IS079)</a:t>
            </a:r>
          </a:p>
        </p:txBody>
      </p:sp>
      <p:sp>
        <p:nvSpPr>
          <p:cNvPr id="11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Fake News Detection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1349524" y="5618396"/>
            <a:ext cx="644495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500"/>
              </a:spcBef>
              <a:defRPr sz="2200">
                <a:solidFill>
                  <a:srgbClr val="696464"/>
                </a:solidFill>
              </a:defRPr>
            </a:pPr>
            <a:endParaRPr dirty="0"/>
          </a:p>
        </p:txBody>
      </p:sp>
      <p:sp>
        <p:nvSpPr>
          <p:cNvPr id="113" name="Subtitle 2"/>
          <p:cNvSpPr txBox="1"/>
          <p:nvPr/>
        </p:nvSpPr>
        <p:spPr>
          <a:xfrm>
            <a:off x="827583" y="471461"/>
            <a:ext cx="7488834" cy="1008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80000"/>
              </a:lnSpc>
              <a:spcBef>
                <a:spcPts val="500"/>
              </a:spcBef>
              <a:defRPr sz="2000">
                <a:solidFill>
                  <a:srgbClr val="696464"/>
                </a:solidFill>
              </a:defRPr>
            </a:pPr>
            <a:r>
              <a:rPr dirty="0"/>
              <a:t>BMS College of Engineering</a:t>
            </a:r>
          </a:p>
          <a:p>
            <a:pPr algn="ctr">
              <a:lnSpc>
                <a:spcPct val="80000"/>
              </a:lnSpc>
              <a:spcBef>
                <a:spcPts val="500"/>
              </a:spcBef>
              <a:defRPr sz="2000">
                <a:solidFill>
                  <a:srgbClr val="696464"/>
                </a:solidFill>
              </a:defRPr>
            </a:pPr>
            <a:r>
              <a:rPr dirty="0"/>
              <a:t>Department of Information Science and Engineering</a:t>
            </a:r>
          </a:p>
        </p:txBody>
      </p:sp>
      <p:pic>
        <p:nvPicPr>
          <p:cNvPr id="11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7" y="195450"/>
            <a:ext cx="1019523" cy="992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8" y="803051"/>
            <a:ext cx="8639284" cy="488084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DFD Level 2"/>
          <p:cNvSpPr txBox="1"/>
          <p:nvPr/>
        </p:nvSpPr>
        <p:spPr>
          <a:xfrm>
            <a:off x="3923147" y="5902476"/>
            <a:ext cx="129770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DFD Level 2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chnology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 Stack</a:t>
            </a:r>
          </a:p>
        </p:txBody>
      </p:sp>
      <p:sp>
        <p:nvSpPr>
          <p:cNvPr id="142" name="Jupyter Noteboo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Jupyter Notebook</a:t>
            </a:r>
          </a:p>
          <a:p>
            <a:r>
              <a:t>Python 3.7.4</a:t>
            </a:r>
          </a:p>
          <a:p>
            <a:r>
              <a:t>pandas 0.25.1</a:t>
            </a:r>
          </a:p>
          <a:p>
            <a:r>
              <a:t>NumPy 1.17</a:t>
            </a:r>
          </a:p>
          <a:p>
            <a:r>
              <a:t>sklearn 0.19.2</a:t>
            </a:r>
          </a:p>
          <a:p>
            <a:r>
              <a:t>Matplotlib 3.1.1</a:t>
            </a:r>
          </a:p>
          <a:p>
            <a:r>
              <a:t>keras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953B-82CE-4C47-9042-EA5F70A8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4B41-C10B-BE46-8F7B-2A504A894E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Preparation – </a:t>
            </a:r>
          </a:p>
          <a:p>
            <a:pPr lvl="1"/>
            <a:r>
              <a:rPr lang="en-US" dirty="0"/>
              <a:t>In all the datasets, unrequired columns were eliminated and labels were specified uniformly. </a:t>
            </a:r>
          </a:p>
          <a:p>
            <a:pPr lvl="1"/>
            <a:r>
              <a:rPr lang="en-US" dirty="0"/>
              <a:t>All the datasets were combined to form the main dataset that will be used for training.</a:t>
            </a:r>
          </a:p>
          <a:p>
            <a:pPr lvl="1"/>
            <a:endParaRPr lang="en-US" dirty="0"/>
          </a:p>
          <a:p>
            <a:r>
              <a:rPr lang="en-US" dirty="0"/>
              <a:t>Data Preprocessing –</a:t>
            </a:r>
          </a:p>
          <a:p>
            <a:pPr lvl="1"/>
            <a:r>
              <a:rPr lang="en-US" dirty="0"/>
              <a:t>Dropping duplicates data points. </a:t>
            </a:r>
          </a:p>
          <a:p>
            <a:pPr lvl="1"/>
            <a:r>
              <a:rPr lang="en-US" dirty="0"/>
              <a:t>Placing a threshold on the length of the articles ( &gt; 10 characters )</a:t>
            </a:r>
          </a:p>
          <a:p>
            <a:pPr lvl="1"/>
            <a:r>
              <a:rPr lang="en-US" dirty="0"/>
              <a:t>Dropping any null valued data points, if present.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123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F40-6BE3-EA47-9CF4-43A0F5C6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5B64-ABBB-6148-A350-98680E4ABB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- 15343</a:t>
            </a:r>
          </a:p>
          <a:p>
            <a:r>
              <a:rPr lang="en-US" dirty="0"/>
              <a:t>Fake - 12013</a:t>
            </a:r>
          </a:p>
          <a:p>
            <a:r>
              <a:rPr lang="en-US" dirty="0"/>
              <a:t>Total - 27356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2B543-5E7F-D342-823D-2F6E3C55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972802"/>
            <a:ext cx="566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39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92A6-B991-DA40-9B6D-251EEE37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05D7-2DA1-C245-A36F-18E3447E75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F8B0E-1DCB-A44D-840D-A19C78D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4" y="2348880"/>
            <a:ext cx="853809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00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E091-D38E-A34B-B5E3-7B5AC158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507E-BA1B-484A-A33B-4971DCC83A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Removing punctuation from the text</a:t>
            </a:r>
          </a:p>
          <a:p>
            <a:r>
              <a:rPr lang="en-US" dirty="0"/>
              <a:t>Conversion to lower case</a:t>
            </a:r>
          </a:p>
          <a:p>
            <a:r>
              <a:rPr lang="en-US" dirty="0"/>
              <a:t>Removing stop words such as ‘a’ ‘the’ ‘and’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Removing all non English characters</a:t>
            </a:r>
          </a:p>
          <a:p>
            <a:r>
              <a:rPr lang="en-US" dirty="0"/>
              <a:t>Lemmatizing – Reduces the inflected word to its base dictionary form.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579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0099-251B-1F46-BCAC-F93B2373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B0BB-8228-6E44-AE8D-BD4619EF56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EA49D-76C9-4D40-9FAC-FE898D98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49203"/>
            <a:ext cx="8686800" cy="33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553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5E165F-1601-B340-A0A6-17C8BABE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Feature 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70320-31C8-CF42-A6B7-DAED87BD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153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D3B6-58D9-E545-84A6-BBAF504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Words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1A3BE-AC07-2549-BD32-7428A5CBBBF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Bag of words is a way of representing text in a format which can be easily processed by the machine learning algorithms.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9D3E7-51D4-C944-BA3F-EBC50131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90" y="2747009"/>
            <a:ext cx="6347420" cy="38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735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329A-18B2-1845-8410-6A20D3E3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33B9-46C0-A746-9C97-A5804F1388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TF-IDF stands for term frequency-inverse document frequency. </a:t>
            </a:r>
          </a:p>
          <a:p>
            <a:r>
              <a:rPr lang="en-IN" dirty="0"/>
              <a:t>It is a numerical statistic that shows how important a word is to a document in a word corpus. 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4F6B7-A977-5C4B-904D-6778BBF3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153611"/>
            <a:ext cx="3827884" cy="22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8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611560" y="116631"/>
            <a:ext cx="7772401" cy="720082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t>Problem Identification</a:t>
            </a:r>
          </a:p>
        </p:txBody>
      </p:sp>
      <p:sp>
        <p:nvSpPr>
          <p:cNvPr id="11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51519" y="980727"/>
            <a:ext cx="8784978" cy="5039074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Intentionally deceptive content presented under the appearance of legitimate journalism (or fake news) is a worldwide information accuracy and integrity problem that affects opinion forming, decision making, and voting patterns.</a:t>
            </a:r>
          </a:p>
          <a:p>
            <a:endParaRPr/>
          </a:p>
          <a:p>
            <a:r>
              <a:t>Fake news influences people in multiple ways:</a:t>
            </a:r>
          </a:p>
          <a:p>
            <a:pPr marL="868680" lvl="2" indent="-274319"/>
            <a:r>
              <a:t>Ability to shape regional and national dialogue</a:t>
            </a:r>
          </a:p>
          <a:p>
            <a:pPr marL="868680" lvl="2" indent="-274319"/>
            <a:r>
              <a:t>Harmed businesses and individuals </a:t>
            </a:r>
          </a:p>
          <a:p>
            <a:pPr marL="868680" lvl="2" indent="-274319"/>
            <a:r>
              <a:t>Leads to hoaxes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C9A3-B384-C346-9F61-6FE0ECD8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BoW</a:t>
            </a:r>
            <a:r>
              <a:rPr lang="en-US" dirty="0"/>
              <a:t> 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8FAE-2189-4046-8258-C0AFBAFF56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Unigram analysis of text can mislead us.</a:t>
            </a:r>
          </a:p>
          <a:p>
            <a:r>
              <a:rPr lang="en-US" dirty="0"/>
              <a:t>Exactly same </a:t>
            </a:r>
            <a:r>
              <a:rPr lang="en-US" dirty="0" err="1"/>
              <a:t>BoW</a:t>
            </a:r>
            <a:r>
              <a:rPr lang="en-US" dirty="0"/>
              <a:t> representation. Context of the words is lost.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A28FA3-B8D0-4143-BE44-C639BC05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24" y="1457093"/>
            <a:ext cx="7505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495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1113-5ACA-6747-AF56-04E5F9B2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1515-84B6-6F4B-A5D8-F5273F4634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n-gram is a contiguous sequence of n terms from a given text. </a:t>
            </a:r>
          </a:p>
          <a:p>
            <a:r>
              <a:rPr lang="en-IN" dirty="0"/>
              <a:t>N = 2 is a "bigram"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EC65B-541E-FD4D-85FD-A834BB44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3408040"/>
            <a:ext cx="5499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80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3714-0502-9947-A9CA-982349D8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on Bigrams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E3E88-DEF8-B24F-AFF7-D3752325BC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Naïve Bayes: 0.87 with alpha level = 0.1 </a:t>
            </a:r>
          </a:p>
          <a:p>
            <a:r>
              <a:rPr lang="en-US" dirty="0"/>
              <a:t>Random Forest: 0.87</a:t>
            </a:r>
          </a:p>
          <a:p>
            <a:r>
              <a:rPr lang="en-US" dirty="0"/>
              <a:t>Gradient Boost: 0.84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F93C6-DC15-244A-BF58-CB81A797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66" y="3139705"/>
            <a:ext cx="4039468" cy="34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63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CCF4-C472-FC4A-AB51-D1D7955F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Part of Speech (POS)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409F-802E-384C-953E-C384C79A9F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3500" dirty="0"/>
              <a:t>We generated POS (part-of-speech) tags using the Spacy library. </a:t>
            </a:r>
          </a:p>
          <a:p>
            <a:endParaRPr lang="en-IN" sz="3500" dirty="0"/>
          </a:p>
          <a:p>
            <a:r>
              <a:rPr lang="en-IN" sz="3500" dirty="0"/>
              <a:t>We generate token using TFIDF and split it into train and test sets.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D497C-DD21-4A42-8739-72629792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064000"/>
            <a:ext cx="8001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73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CDE8-38E5-4544-B285-34A39556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on 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F7C5-B421-BC4D-8F5E-89624ECDD5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Naïve Bayes: 0.66</a:t>
            </a:r>
          </a:p>
          <a:p>
            <a:r>
              <a:rPr lang="en-US" dirty="0"/>
              <a:t>Random Forest: 0.87</a:t>
            </a:r>
          </a:p>
          <a:p>
            <a:r>
              <a:rPr lang="en-US" dirty="0"/>
              <a:t>Gradient Boost: 0.89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46B0-2C7F-9F4B-91D4-0DD3C111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2996952"/>
            <a:ext cx="3960440" cy="34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755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DC65-49AD-6143-992B-9CB138DF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9DEC-8C0D-2C4B-A560-71A23E033E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A widely used open-source resource for incorporating semantic information is Empath (developed by Stanford). </a:t>
            </a:r>
          </a:p>
          <a:p>
            <a:r>
              <a:rPr lang="en-IN" dirty="0"/>
              <a:t>Empath is a lexicon of words grouped into semantic categories relevant to psychological processes. </a:t>
            </a:r>
          </a:p>
          <a:p>
            <a:r>
              <a:rPr lang="en-IN" dirty="0"/>
              <a:t>Empath has 194 semantic categories, some of these semantic classes are emotional tone( positive or negative), anger, nervousness.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FF8FD-E7B7-A44A-8FDD-CCCDC4AB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4184650"/>
            <a:ext cx="246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56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5CA4-1BF7-B24F-8647-CDC06524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on Semantic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426B-93C1-D249-82AD-FB3415858A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Naïve Bayes: 0.62</a:t>
            </a:r>
          </a:p>
          <a:p>
            <a:r>
              <a:rPr lang="en-US" dirty="0"/>
              <a:t>Random Forest: 0.66</a:t>
            </a:r>
          </a:p>
          <a:p>
            <a:r>
              <a:rPr lang="en-US" dirty="0"/>
              <a:t>Gradient Boost: 0.69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919F-2F65-CD4D-863D-A5C6A7F0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556" y="3088993"/>
            <a:ext cx="4106887" cy="3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372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B9B0-E529-6B41-868D-10A84712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3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79B1B-3B97-E443-920E-0BA3FB502A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We considered 3 methods for generating feature vectors: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dirty="0"/>
              <a:t>1. TF-IDF bigram vector of the news article.</a:t>
            </a:r>
            <a:br>
              <a:rPr lang="en-IN" dirty="0"/>
            </a:br>
            <a:r>
              <a:rPr lang="en-IN" dirty="0"/>
              <a:t>2. Feature Vector generated by Syntax Analysis of the news article using Part of Speech (POS).</a:t>
            </a:r>
            <a:br>
              <a:rPr lang="en-IN" dirty="0"/>
            </a:br>
            <a:r>
              <a:rPr lang="en-IN" dirty="0"/>
              <a:t>3. Feature Vector generated by the semantic analysis of the news article for the emotional tone.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619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5618-2EED-0E45-9C87-042BE5C2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AE1C-1C7E-564D-8306-4A5FF6E8CA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combine these features and from the final news vector on which classification is performed. </a:t>
            </a:r>
          </a:p>
          <a:p>
            <a:r>
              <a:rPr lang="en-US" dirty="0"/>
              <a:t>We assign weights to each vector and then take the weighted combination of the 3 feature vectors to generate the final vector. </a:t>
            </a:r>
          </a:p>
        </p:txBody>
      </p:sp>
    </p:spTree>
    <p:extLst>
      <p:ext uri="{BB962C8B-B14F-4D97-AF65-F5344CB8AC3E}">
        <p14:creationId xmlns:p14="http://schemas.microsoft.com/office/powerpoint/2010/main" val="14299735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7DA6-E087-1545-8777-7758A62C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on all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203C-A368-CB4C-93AB-30A4598D18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Naïve Bayes: 0.91 </a:t>
            </a:r>
          </a:p>
          <a:p>
            <a:r>
              <a:rPr lang="en-US" dirty="0"/>
              <a:t>Random Forest: 0.89</a:t>
            </a:r>
          </a:p>
          <a:p>
            <a:r>
              <a:rPr lang="en-US" dirty="0"/>
              <a:t>Gradient Boost: 0.93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28D7B-9D62-EE41-93A0-48FAB163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29" y="2903120"/>
            <a:ext cx="4325342" cy="3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297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4" y="1642956"/>
            <a:ext cx="8867512" cy="354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73A557-A4E1-C34D-8412-06C0293E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F7F50-48EB-6740-919E-B549F109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2681262"/>
          </a:xfrm>
        </p:spPr>
        <p:txBody>
          <a:bodyPr>
            <a:normAutofit/>
          </a:bodyPr>
          <a:lstStyle/>
          <a:p>
            <a:r>
              <a:rPr lang="en-US" sz="6000" dirty="0"/>
              <a:t>     </a:t>
            </a:r>
          </a:p>
          <a:p>
            <a:r>
              <a:rPr lang="en-US" sz="6000" dirty="0"/>
              <a:t>        THANK  YOU</a:t>
            </a:r>
          </a:p>
        </p:txBody>
      </p:sp>
    </p:spTree>
    <p:extLst>
      <p:ext uri="{BB962C8B-B14F-4D97-AF65-F5344CB8AC3E}">
        <p14:creationId xmlns:p14="http://schemas.microsoft.com/office/powerpoint/2010/main" val="3060881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sp>
        <p:nvSpPr>
          <p:cNvPr id="122" name="Using linguistic cues to develop a machine learning based model for accurately determining authenticity of the given new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</a:pPr>
            <a:endParaRPr/>
          </a:p>
          <a:p>
            <a:pPr>
              <a:spcBef>
                <a:spcPts val="2000"/>
              </a:spcBef>
            </a:pPr>
            <a:r>
              <a:t>Using linguistic cues to develop a machine learning based model for accurately determining authenticity of the given news.</a:t>
            </a:r>
          </a:p>
          <a:p>
            <a:pPr>
              <a:spcBef>
                <a:spcPts val="2000"/>
              </a:spcBef>
            </a:pPr>
            <a:r>
              <a:t>Demonstrate successful use of classification algorithms to classify the feature vector generated from dataset into real or fake.</a:t>
            </a:r>
          </a:p>
          <a:p>
            <a:pPr>
              <a:spcBef>
                <a:spcPts val="2000"/>
              </a:spcBef>
            </a:pPr>
            <a:r>
              <a:t>To get high accuracy to determine a news is fake or true.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TERATURE SURVE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LITERATURE SURVEY</a:t>
            </a:r>
          </a:p>
        </p:txBody>
      </p:sp>
      <p:sp>
        <p:nvSpPr>
          <p:cNvPr id="125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utomatic Detection of Fake Ne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3880"/>
            </a:lvl1pPr>
          </a:lstStyle>
          <a:p>
            <a:r>
              <a:t>Automatic Detection of Fake News</a:t>
            </a:r>
          </a:p>
        </p:txBody>
      </p:sp>
      <p:sp>
        <p:nvSpPr>
          <p:cNvPr id="128" name="Veronica et al. have proposed a method for automatic identification of fake news.…"/>
          <p:cNvSpPr txBox="1">
            <a:spLocks noGrp="1"/>
          </p:cNvSpPr>
          <p:nvPr>
            <p:ph type="body" idx="1"/>
          </p:nvPr>
        </p:nvSpPr>
        <p:spPr>
          <a:xfrm>
            <a:off x="914400" y="1624618"/>
            <a:ext cx="7772400" cy="4572001"/>
          </a:xfrm>
          <a:prstGeom prst="rect">
            <a:avLst/>
          </a:prstGeom>
        </p:spPr>
        <p:txBody>
          <a:bodyPr/>
          <a:lstStyle/>
          <a:p>
            <a:pPr marL="268833" indent="-268833" defTabSz="896111">
              <a:spcBef>
                <a:spcPts val="400"/>
              </a:spcBef>
              <a:defRPr sz="2548"/>
            </a:pPr>
            <a:r>
              <a:t>Veronica et al. have proposed a method for automatic identification of fake news.</a:t>
            </a:r>
          </a:p>
          <a:p>
            <a:pPr marL="268833" indent="-268833" defTabSz="896111">
              <a:spcBef>
                <a:spcPts val="400"/>
              </a:spcBef>
              <a:defRPr sz="2548"/>
            </a:pPr>
            <a:r>
              <a:t>They obtained two new fake news datasets, one obtained through crowdsourcing and covering six news domains, and another one obtained from web covering celebrities.</a:t>
            </a:r>
          </a:p>
          <a:p>
            <a:pPr marL="268833" indent="-268833" defTabSz="896111">
              <a:spcBef>
                <a:spcPts val="400"/>
              </a:spcBef>
              <a:defRPr sz="2548"/>
            </a:pPr>
            <a:r>
              <a:t>Classification models were developed based on combination of lexical, syntactic, semantic information and readability properties.</a:t>
            </a:r>
          </a:p>
          <a:p>
            <a:pPr marL="268833" indent="-268833" defTabSz="896111">
              <a:spcBef>
                <a:spcPts val="400"/>
              </a:spcBef>
              <a:defRPr sz="2548"/>
            </a:pPr>
            <a:r>
              <a:t>They perform cross domain analyses by combining training and testing domains.</a:t>
            </a:r>
          </a:p>
          <a:p>
            <a:pPr marL="268833" indent="-268833" defTabSz="896111">
              <a:spcBef>
                <a:spcPts val="400"/>
              </a:spcBef>
              <a:defRPr sz="2548"/>
            </a:pPr>
            <a:r>
              <a:t>The model achieved an accuracy of up to 78%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1EBE-5B27-384E-B477-63652825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4A86E-6AD8-0342-A123-95E958D75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84800-C564-C349-AD93-11FFEB05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28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xfrm>
            <a:off x="323527" y="274638"/>
            <a:ext cx="8640962" cy="77809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System Design</a:t>
            </a:r>
          </a:p>
        </p:txBody>
      </p:sp>
      <p:sp>
        <p:nvSpPr>
          <p:cNvPr id="13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2" name="DFD Level 0.jpeg" descr="DFD Level 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77" y="1455539"/>
            <a:ext cx="7304846" cy="441334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DFD Level 0"/>
          <p:cNvSpPr txBox="1"/>
          <p:nvPr/>
        </p:nvSpPr>
        <p:spPr>
          <a:xfrm>
            <a:off x="3995155" y="6159250"/>
            <a:ext cx="129770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DFD Level 0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03" y="426333"/>
            <a:ext cx="5436594" cy="598025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FD Level 1"/>
          <p:cNvSpPr txBox="1"/>
          <p:nvPr/>
        </p:nvSpPr>
        <p:spPr>
          <a:xfrm>
            <a:off x="3923147" y="6301902"/>
            <a:ext cx="129770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DFD Level 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Equity">
      <a:majorFont>
        <a:latin typeface="Helvetica"/>
        <a:ea typeface="Helvetica"/>
        <a:cs typeface="Helvetica"/>
      </a:majorFont>
      <a:minorFont>
        <a:latin typeface="Perpetua"/>
        <a:ea typeface="Perpetua"/>
        <a:cs typeface="Perpetua"/>
      </a:minorFont>
    </a:fontScheme>
    <a:fmtScheme name="Equ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erpet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erpet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Equity">
      <a:majorFont>
        <a:latin typeface="Helvetica"/>
        <a:ea typeface="Helvetica"/>
        <a:cs typeface="Helvetica"/>
      </a:majorFont>
      <a:minorFont>
        <a:latin typeface="Perpetua"/>
        <a:ea typeface="Perpetua"/>
        <a:cs typeface="Perpetua"/>
      </a:minorFont>
    </a:fontScheme>
    <a:fmtScheme name="Equ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erpet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Perpet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750</Words>
  <Application>Microsoft Macintosh PowerPoint</Application>
  <PresentationFormat>On-screen Show (4:3)</PresentationFormat>
  <Paragraphs>113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Franklin Gothic Book</vt:lpstr>
      <vt:lpstr>Perpetua</vt:lpstr>
      <vt:lpstr>Equity</vt:lpstr>
      <vt:lpstr>Fake News Detection</vt:lpstr>
      <vt:lpstr>Problem Identification</vt:lpstr>
      <vt:lpstr>PowerPoint Presentation</vt:lpstr>
      <vt:lpstr>Objectives</vt:lpstr>
      <vt:lpstr>LITERATURE SURVEY</vt:lpstr>
      <vt:lpstr>Automatic Detection of Fake News</vt:lpstr>
      <vt:lpstr>PowerPoint Presentation</vt:lpstr>
      <vt:lpstr>System Design</vt:lpstr>
      <vt:lpstr>PowerPoint Presentation</vt:lpstr>
      <vt:lpstr>PowerPoint Presentation</vt:lpstr>
      <vt:lpstr>Technology Stack</vt:lpstr>
      <vt:lpstr>System Design</vt:lpstr>
      <vt:lpstr>PowerPoint Presentation</vt:lpstr>
      <vt:lpstr>PowerPoint Presentation</vt:lpstr>
      <vt:lpstr>Cleaning Text</vt:lpstr>
      <vt:lpstr>PowerPoint Presentation</vt:lpstr>
      <vt:lpstr>Generating Feature Vectors</vt:lpstr>
      <vt:lpstr>Bags of Words </vt:lpstr>
      <vt:lpstr>TFIDF</vt:lpstr>
      <vt:lpstr>BoW shortcomings</vt:lpstr>
      <vt:lpstr>1. Bigrams</vt:lpstr>
      <vt:lpstr>Classification based on Bigrams</vt:lpstr>
      <vt:lpstr>2. Part of Speech (POS) tagging</vt:lpstr>
      <vt:lpstr>Classification based on POS</vt:lpstr>
      <vt:lpstr>3. Semantic Analysis</vt:lpstr>
      <vt:lpstr>Classification based on Semantic</vt:lpstr>
      <vt:lpstr>Combination of 3 Features</vt:lpstr>
      <vt:lpstr>PowerPoint Presentation</vt:lpstr>
      <vt:lpstr>Classification based on all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cp:lastModifiedBy>Microsoft Office User</cp:lastModifiedBy>
  <cp:revision>3</cp:revision>
  <dcterms:modified xsi:type="dcterms:W3CDTF">2019-12-30T16:11:07Z</dcterms:modified>
</cp:coreProperties>
</file>